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</p:sldMasterIdLst>
  <p:sldIdLst>
    <p:sldId id="257" r:id="rId7"/>
    <p:sldId id="258" r:id="rId8"/>
    <p:sldId id="262" r:id="rId9"/>
    <p:sldId id="275" r:id="rId10"/>
    <p:sldId id="263" r:id="rId11"/>
    <p:sldId id="264" r:id="rId12"/>
    <p:sldId id="276" r:id="rId13"/>
    <p:sldId id="272" r:id="rId14"/>
    <p:sldId id="265" r:id="rId15"/>
    <p:sldId id="267" r:id="rId16"/>
    <p:sldId id="274" r:id="rId17"/>
    <p:sldId id="277" r:id="rId18"/>
    <p:sldId id="278" r:id="rId19"/>
    <p:sldId id="279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FFCC66"/>
    <a:srgbClr val="FFFFCC"/>
    <a:srgbClr val="CCFF66"/>
    <a:srgbClr val="FF6600"/>
    <a:srgbClr val="FF9900"/>
    <a:srgbClr val="FFCC99"/>
    <a:srgbClr val="FFCCFF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298B-C91A-4639-A317-85C159BD27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8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745D-55EA-4DD9-A4BA-1C42EA28D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49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5F96-82C8-41BF-9DC8-EB2C6FF3AE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93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2A71-1B2A-473A-AD6D-640C907399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37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F0D6-1A2F-4F55-8312-875E1EDAA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9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B876-6033-4A72-BD02-BA46A703A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0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65EC-D11A-46CB-84DA-000FF7400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09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3C7-1750-4B25-86C5-C69812F6E0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36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CE62-1E45-4146-909A-3B5AD6E7D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00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D90D-7A78-40A5-BD25-675D69F90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70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8FF-42CF-481D-885B-B5A88185D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1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D5B0-902E-48C3-826C-68DAA7DA96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236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2B5C-49E5-4763-9331-ADC7772D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0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89D5-A2A4-4884-8467-934E30B2F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311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F668-E0AA-424F-942C-011CFF7A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0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3EE7-031F-4254-88BD-A248F9B26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645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F0D6-1A2F-4F55-8312-875E1EDAA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081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B876-6033-4A72-BD02-BA46A703A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17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65EC-D11A-46CB-84DA-000FF7400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966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3C7-1750-4B25-86C5-C69812F6E0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1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CE62-1E45-4146-909A-3B5AD6E7D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03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D90D-7A78-40A5-BD25-675D69F90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39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D3F7-75CC-4609-B716-DAC7B2BF6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161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8FF-42CF-481D-885B-B5A88185D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31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2B5C-49E5-4763-9331-ADC7772D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716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89D5-A2A4-4884-8467-934E30B2F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17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F668-E0AA-424F-942C-011CFF7A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428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3EE7-031F-4254-88BD-A248F9B26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486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F0D6-1A2F-4F55-8312-875E1EDAA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78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B876-6033-4A72-BD02-BA46A703A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166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65EC-D11A-46CB-84DA-000FF7400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882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3C7-1750-4B25-86C5-C69812F6E0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77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CE62-1E45-4146-909A-3B5AD6E7D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37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17C2-226B-48A6-9E74-B022A14C5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572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D90D-7A78-40A5-BD25-675D69F90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4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8FF-42CF-481D-885B-B5A88185D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85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2B5C-49E5-4763-9331-ADC7772D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88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89D5-A2A4-4884-8467-934E30B2F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36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F668-E0AA-424F-942C-011CFF7A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908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3EE7-031F-4254-88BD-A248F9B26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99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F0D6-1A2F-4F55-8312-875E1EDAA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385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B876-6033-4A72-BD02-BA46A703A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24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65EC-D11A-46CB-84DA-000FF7400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734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3C7-1750-4B25-86C5-C69812F6E0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45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FD05-CBF2-4AD5-B971-826E5042B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67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CE62-1E45-4146-909A-3B5AD6E7D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90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D90D-7A78-40A5-BD25-675D69F90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076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8FF-42CF-481D-885B-B5A88185D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656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2B5C-49E5-4763-9331-ADC7772D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35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89D5-A2A4-4884-8467-934E30B2F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140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F668-E0AA-424F-942C-011CFF7A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880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3EE7-031F-4254-88BD-A248F9B26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249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F0D6-1A2F-4F55-8312-875E1EDAA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021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B876-6033-4A72-BD02-BA46A703A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401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65EC-D11A-46CB-84DA-000FF7400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05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FAF8-3729-4AF6-9278-41F3E36BC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95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3C7-1750-4B25-86C5-C69812F6E0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57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CE62-1E45-4146-909A-3B5AD6E7D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954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D90D-7A78-40A5-BD25-675D69F90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23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8FF-42CF-481D-885B-B5A88185D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27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2B5C-49E5-4763-9331-ADC7772D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005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89D5-A2A4-4884-8467-934E30B2F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511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F668-E0AA-424F-942C-011CFF7A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43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3EE7-031F-4254-88BD-A248F9B26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6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0114-D49B-49C1-84BB-74DE06637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7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3D79-BFB3-4D99-BC4A-7A3F691C8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9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89D4-962C-4E63-933F-0566A715E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3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A9DD2-5161-4A2C-9C8C-FB1A99395D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7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6EFF-A056-44C4-AE89-96EA78E62F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28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6EFF-A056-44C4-AE89-96EA78E62F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0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6EFF-A056-44C4-AE89-96EA78E62F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6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6EFF-A056-44C4-AE89-96EA78E62F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88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6EFF-A056-44C4-AE89-96EA78E62F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7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im%20Anh\Desktop\GADT%202-16-17\NHUNG%20CAY%20BUT%20CHI%20MAU%20CHUAN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42988" y="4270375"/>
            <a:ext cx="11353801" cy="1089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ĐÔ THỊ VIỆT HƯNG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909738" y="1254193"/>
            <a:ext cx="7181850" cy="419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436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FFFF"/>
                    </a:gs>
                    <a:gs pos="100000">
                      <a:srgbClr val="66FF33"/>
                    </a:gs>
                  </a:gsLst>
                  <a:lin ang="5400000" scaled="1"/>
                </a:gradFill>
                <a:cs typeface="Arial"/>
              </a:rPr>
              <a:t>CHÀO MỪNG QUÝ THẦY CÔ GIÁO VỀ DỰ 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57313" y="27432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55713" y="2187575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MĨ THUẬT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352550" y="3940175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thực hiện</a:t>
            </a:r>
            <a:r>
              <a:rPr lang="en-US" sz="2400" b="1">
                <a:solidFill>
                  <a:srgbClr val="FF0000"/>
                </a:solidFill>
              </a:rPr>
              <a:t>: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 Thị Nhàn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20494" y="216236"/>
            <a:ext cx="8703012" cy="6480481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8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93573">
            <a:off x="215701" y="301243"/>
            <a:ext cx="178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349875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349875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3594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53594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83213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282">
            <a:off x="7225874" y="175051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5105400"/>
            <a:ext cx="800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383213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7" name="Group 22"/>
          <p:cNvGrpSpPr>
            <a:grpSpLocks/>
          </p:cNvGrpSpPr>
          <p:nvPr/>
        </p:nvGrpSpPr>
        <p:grpSpPr bwMode="auto">
          <a:xfrm>
            <a:off x="0" y="0"/>
            <a:ext cx="9144000" cy="6926263"/>
            <a:chOff x="56" y="62"/>
            <a:chExt cx="5640" cy="4164"/>
          </a:xfrm>
        </p:grpSpPr>
        <p:pic>
          <p:nvPicPr>
            <p:cNvPr id="2069" name="Picture 6" descr="J0099171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0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2071" name="Picture 8" descr="J0099171"/>
              <p:cNvPicPr>
                <a:picLocks noChangeAspect="1" noChangeArrowheads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73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2082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3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4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74" name="Picture 14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" name="Picture 15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6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17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8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20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1" name="Picture 21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68" name="Picture 18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402263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83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6148" grpId="1"/>
      <p:bldP spid="6149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86" y="3352800"/>
            <a:ext cx="2506014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43" y="588066"/>
            <a:ext cx="3733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Administrator\Downloads\20160910_103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8066"/>
            <a:ext cx="3886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3528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871193" y="2907268"/>
            <a:ext cx="94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2907268"/>
            <a:ext cx="94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7089" y="6438828"/>
            <a:ext cx="94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0218" y="6400800"/>
            <a:ext cx="94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1192" y="47743"/>
            <a:ext cx="582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1.7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28600" y="76200"/>
            <a:ext cx="8763000" cy="6661666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2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CÂU HỎI GỢI MỞ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solidFill>
            <a:srgbClr val="FFFF99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152400"/>
            <a:ext cx="8763000" cy="6585466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438"/>
            <a:ext cx="8229600" cy="487362"/>
          </a:xfrm>
          <a:solidFill>
            <a:srgbClr val="FFFF99"/>
          </a:solidFill>
        </p:spPr>
        <p:txBody>
          <a:bodyPr/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THỰC HIỆN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62000"/>
            <a:ext cx="4038600" cy="273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762000"/>
            <a:ext cx="39624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657600"/>
            <a:ext cx="4038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3581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43407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769" y="5562600"/>
            <a:ext cx="99257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1.8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28600" y="152400"/>
            <a:ext cx="8763000" cy="6585466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5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VẼ THAM KHẢO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ownloads\20160910_152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002940" cy="2554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19102" y="495299"/>
            <a:ext cx="2819397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135" y="685800"/>
            <a:ext cx="2078865" cy="281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961" y="685800"/>
            <a:ext cx="3054439" cy="281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567" y="3657601"/>
            <a:ext cx="390284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24200" y="6301718"/>
            <a:ext cx="25908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1.9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28600" y="76200"/>
            <a:ext cx="8763000" cy="6629400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90488" y="152400"/>
            <a:ext cx="8964612" cy="6611938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9701" name="Picture 5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93573">
            <a:off x="75359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53022">
            <a:off x="75438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054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30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816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530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435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899900" y="490210"/>
            <a:ext cx="3345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FF"/>
                </a:solidFill>
                <a:latin typeface=".VnTimeH" pitchFamily="34" charset="0"/>
              </a:rPr>
              <a:t>MÜ </a:t>
            </a:r>
            <a:r>
              <a:rPr lang="en-US" sz="4800" b="1" dirty="0" err="1" smtClean="0">
                <a:solidFill>
                  <a:srgbClr val="0000FF"/>
                </a:solidFill>
                <a:latin typeface=".VnTimeH" pitchFamily="34" charset="0"/>
              </a:rPr>
              <a:t>thuËt</a:t>
            </a:r>
            <a:endParaRPr lang="en-US" sz="4800" b="1" dirty="0" smtClean="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7158" y="1838325"/>
            <a:ext cx="842968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Xin cảm ơn </a:t>
            </a:r>
            <a:endParaRPr lang="en-US" sz="5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5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quý thầy cô giáo và các em đã tham dự tiết học ngày hôm nay!</a:t>
            </a:r>
            <a:endParaRPr lang="en-US" sz="5000" b="1" dirty="0" smtClean="0">
              <a:solidFill>
                <a:srgbClr val="FF0066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Bài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Hộp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bút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>
                <a:solidFill>
                  <a:srgbClr val="FF0000"/>
                </a:solidFill>
              </a:rPr>
              <a:t>Nguyễn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Nghiêm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41325" y="577850"/>
            <a:ext cx="8199438" cy="578167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NHUNG CAY BUT CHI MAU CHU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7786742" cy="4572000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xmlns="" val="41530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2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684338" y="4651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152400" y="76200"/>
            <a:ext cx="8915400" cy="6705600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05200"/>
            <a:ext cx="4267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8568"/>
            <a:ext cx="4191000" cy="297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634" y="619018"/>
            <a:ext cx="4272566" cy="2962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3581400"/>
            <a:ext cx="4107287" cy="275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576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1..1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7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9218" grpId="0"/>
      <p:bldP spid="2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044000"/>
            <a:ext cx="76200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29625"/>
            <a:ext cx="7620000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HƯỚNG DẪN TÌM HIỂU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3414" y="1817669"/>
            <a:ext cx="7620000" cy="212365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730" y="3951316"/>
            <a:ext cx="7620000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32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81000" y="2514600"/>
            <a:ext cx="2362200" cy="2209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429000" y="2590800"/>
            <a:ext cx="23622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477000" y="2590800"/>
            <a:ext cx="2362200" cy="2209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5029200"/>
            <a:ext cx="1425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Đỏ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810000" y="5200650"/>
            <a:ext cx="1425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000" smtClean="0">
              <a:solidFill>
                <a:srgbClr val="0000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248401" y="4953000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Xanh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lam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908425" y="4391561"/>
            <a:ext cx="14255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Vàng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8600" y="160986"/>
            <a:ext cx="8763000" cy="6544614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5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8" grpId="0" animBg="1"/>
      <p:bldP spid="3079" grpId="0" animBg="1"/>
      <p:bldP spid="3080" grpId="0"/>
      <p:bldP spid="3083" grpId="0"/>
      <p:bldP spid="308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14400"/>
          </a:xfrm>
          <a:solidFill>
            <a:srgbClr val="FFCCFF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-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lần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lượt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pha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trộn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D2205"/>
                </a:solidFill>
                <a:latin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CD2205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76" y="1181100"/>
            <a:ext cx="8229600" cy="4953000"/>
          </a:xfrm>
        </p:spPr>
        <p:txBody>
          <a:bodyPr/>
          <a:lstStyle/>
          <a:p>
            <a:pPr lvl="4" eaLnBrk="1" hangingPunct="1"/>
            <a:endParaRPr lang="en-US" sz="2800" dirty="0" smtClean="0">
              <a:solidFill>
                <a:srgbClr val="FF6600"/>
              </a:solidFill>
              <a:latin typeface="Times New Roman" pitchFamily="18" charset="0"/>
            </a:endParaRPr>
          </a:p>
          <a:p>
            <a:pPr marL="1828800" lvl="4" indent="0" eaLnBrk="1" hangingPunct="1">
              <a:buNone/>
            </a:pPr>
            <a:r>
              <a:rPr lang="en-US" sz="2800" dirty="0" smtClean="0">
                <a:solidFill>
                  <a:srgbClr val="FF6600"/>
                </a:solidFill>
                <a:latin typeface="Times New Roman" pitchFamily="18" charset="0"/>
              </a:rPr>
              <a:t>3màu </a:t>
            </a:r>
            <a:r>
              <a:rPr lang="en-US" sz="2800" dirty="0" err="1" smtClean="0">
                <a:solidFill>
                  <a:srgbClr val="FF6600"/>
                </a:solidFill>
                <a:latin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FF6600"/>
                </a:solidFill>
                <a:latin typeface="Times New Roman" pitchFamily="18" charset="0"/>
              </a:rPr>
              <a:t> : - Da cam, </a:t>
            </a:r>
            <a:r>
              <a:rPr lang="en-US" sz="2800" dirty="0" err="1" smtClean="0">
                <a:solidFill>
                  <a:srgbClr val="FF6600"/>
                </a:solidFill>
                <a:latin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6600"/>
                </a:solidFill>
                <a:latin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FF6600"/>
                </a:solidFill>
                <a:latin typeface="Times New Roman" pitchFamily="18" charset="0"/>
              </a:rPr>
              <a:t>Tím</a:t>
            </a:r>
            <a:endParaRPr lang="en-US" sz="2800" dirty="0" smtClean="0">
              <a:solidFill>
                <a:srgbClr val="FF6600"/>
              </a:solidFill>
              <a:latin typeface="Times New Roman" pitchFamily="18" charset="0"/>
            </a:endParaRPr>
          </a:p>
        </p:txBody>
      </p: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628650" y="2209800"/>
            <a:ext cx="7829550" cy="914400"/>
            <a:chOff x="240" y="1104"/>
            <a:chExt cx="4932" cy="576"/>
          </a:xfrm>
        </p:grpSpPr>
        <p:sp>
          <p:nvSpPr>
            <p:cNvPr id="4116" name="AutoShape 7"/>
            <p:cNvSpPr>
              <a:spLocks noChangeArrowheads="1"/>
            </p:cNvSpPr>
            <p:nvPr/>
          </p:nvSpPr>
          <p:spPr bwMode="auto">
            <a:xfrm>
              <a:off x="1344" y="1200"/>
              <a:ext cx="480" cy="384"/>
            </a:xfrm>
            <a:custGeom>
              <a:avLst/>
              <a:gdLst>
                <a:gd name="T0" fmla="*/ 480 w 21600"/>
                <a:gd name="T1" fmla="*/ 192 h 21600"/>
                <a:gd name="T2" fmla="*/ 240 w 21600"/>
                <a:gd name="T3" fmla="*/ 384 h 21600"/>
                <a:gd name="T4" fmla="*/ 0 w 21600"/>
                <a:gd name="T5" fmla="*/ 192 h 21600"/>
                <a:gd name="T6" fmla="*/ 24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60 w 21600"/>
                <a:gd name="T13" fmla="*/ 8663 h 21600"/>
                <a:gd name="T14" fmla="*/ 19440 w 21600"/>
                <a:gd name="T15" fmla="*/ 129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7" name="AutoShape 8"/>
            <p:cNvSpPr>
              <a:spLocks noChangeArrowheads="1"/>
            </p:cNvSpPr>
            <p:nvPr/>
          </p:nvSpPr>
          <p:spPr bwMode="auto">
            <a:xfrm>
              <a:off x="2112" y="1152"/>
              <a:ext cx="720" cy="528"/>
            </a:xfrm>
            <a:custGeom>
              <a:avLst/>
              <a:gdLst>
                <a:gd name="T0" fmla="*/ 362 w 21600"/>
                <a:gd name="T1" fmla="*/ 53 h 21600"/>
                <a:gd name="T2" fmla="*/ 98 w 21600"/>
                <a:gd name="T3" fmla="*/ 264 h 21600"/>
                <a:gd name="T4" fmla="*/ 362 w 21600"/>
                <a:gd name="T5" fmla="*/ 528 h 21600"/>
                <a:gd name="T6" fmla="*/ 622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91 h 21600"/>
                <a:gd name="T14" fmla="*/ 16560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8" name="AutoShape 9"/>
            <p:cNvSpPr>
              <a:spLocks noChangeArrowheads="1"/>
            </p:cNvSpPr>
            <p:nvPr/>
          </p:nvSpPr>
          <p:spPr bwMode="auto">
            <a:xfrm>
              <a:off x="3264" y="1248"/>
              <a:ext cx="615" cy="258"/>
            </a:xfrm>
            <a:prstGeom prst="rightArrow">
              <a:avLst>
                <a:gd name="adj1" fmla="val 50000"/>
                <a:gd name="adj2" fmla="val 5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9" name="AutoShape 10"/>
            <p:cNvSpPr>
              <a:spLocks noChangeArrowheads="1"/>
            </p:cNvSpPr>
            <p:nvPr/>
          </p:nvSpPr>
          <p:spPr bwMode="auto">
            <a:xfrm>
              <a:off x="4416" y="1152"/>
              <a:ext cx="756" cy="528"/>
            </a:xfrm>
            <a:custGeom>
              <a:avLst/>
              <a:gdLst>
                <a:gd name="T0" fmla="*/ 380 w 21600"/>
                <a:gd name="T1" fmla="*/ 53 h 21600"/>
                <a:gd name="T2" fmla="*/ 102 w 21600"/>
                <a:gd name="T3" fmla="*/ 264 h 21600"/>
                <a:gd name="T4" fmla="*/ 380 w 21600"/>
                <a:gd name="T5" fmla="*/ 528 h 21600"/>
                <a:gd name="T6" fmla="*/ 654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9 w 21600"/>
                <a:gd name="T13" fmla="*/ 2291 h 21600"/>
                <a:gd name="T14" fmla="*/ 16543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20" name="AutoShape 11"/>
            <p:cNvSpPr>
              <a:spLocks noChangeArrowheads="1"/>
            </p:cNvSpPr>
            <p:nvPr/>
          </p:nvSpPr>
          <p:spPr bwMode="auto">
            <a:xfrm>
              <a:off x="240" y="1104"/>
              <a:ext cx="816" cy="528"/>
            </a:xfrm>
            <a:custGeom>
              <a:avLst/>
              <a:gdLst>
                <a:gd name="T0" fmla="*/ 410 w 21600"/>
                <a:gd name="T1" fmla="*/ 53 h 21600"/>
                <a:gd name="T2" fmla="*/ 111 w 21600"/>
                <a:gd name="T3" fmla="*/ 264 h 21600"/>
                <a:gd name="T4" fmla="*/ 410 w 21600"/>
                <a:gd name="T5" fmla="*/ 528 h 21600"/>
                <a:gd name="T6" fmla="*/ 705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9 w 21600"/>
                <a:gd name="T13" fmla="*/ 2291 h 21600"/>
                <a:gd name="T14" fmla="*/ 16544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85800" y="5181600"/>
            <a:ext cx="7772400" cy="990600"/>
            <a:chOff x="240" y="3168"/>
            <a:chExt cx="4896" cy="624"/>
          </a:xfrm>
        </p:grpSpPr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240" y="3168"/>
              <a:ext cx="720" cy="576"/>
            </a:xfrm>
            <a:custGeom>
              <a:avLst/>
              <a:gdLst>
                <a:gd name="T0" fmla="*/ 362 w 21600"/>
                <a:gd name="T1" fmla="*/ 58 h 21600"/>
                <a:gd name="T2" fmla="*/ 98 w 21600"/>
                <a:gd name="T3" fmla="*/ 288 h 21600"/>
                <a:gd name="T4" fmla="*/ 362 w 21600"/>
                <a:gd name="T5" fmla="*/ 576 h 21600"/>
                <a:gd name="T6" fmla="*/ 622 w 21600"/>
                <a:gd name="T7" fmla="*/ 28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88 h 21600"/>
                <a:gd name="T14" fmla="*/ 16560 w 21600"/>
                <a:gd name="T15" fmla="*/ 13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2" name="AutoShape 19"/>
            <p:cNvSpPr>
              <a:spLocks noChangeArrowheads="1"/>
            </p:cNvSpPr>
            <p:nvPr/>
          </p:nvSpPr>
          <p:spPr bwMode="auto">
            <a:xfrm>
              <a:off x="2160" y="3168"/>
              <a:ext cx="708" cy="576"/>
            </a:xfrm>
            <a:custGeom>
              <a:avLst/>
              <a:gdLst>
                <a:gd name="T0" fmla="*/ 356 w 21600"/>
                <a:gd name="T1" fmla="*/ 58 h 21600"/>
                <a:gd name="T2" fmla="*/ 96 w 21600"/>
                <a:gd name="T3" fmla="*/ 288 h 21600"/>
                <a:gd name="T4" fmla="*/ 356 w 21600"/>
                <a:gd name="T5" fmla="*/ 576 h 21600"/>
                <a:gd name="T6" fmla="*/ 612 w 21600"/>
                <a:gd name="T7" fmla="*/ 28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4 w 21600"/>
                <a:gd name="T13" fmla="*/ 2288 h 21600"/>
                <a:gd name="T14" fmla="*/ 16566 w 21600"/>
                <a:gd name="T15" fmla="*/ 13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3" name="AutoShape 20"/>
            <p:cNvSpPr>
              <a:spLocks noChangeArrowheads="1"/>
            </p:cNvSpPr>
            <p:nvPr/>
          </p:nvSpPr>
          <p:spPr bwMode="auto">
            <a:xfrm>
              <a:off x="4464" y="3168"/>
              <a:ext cx="672" cy="624"/>
            </a:xfrm>
            <a:custGeom>
              <a:avLst/>
              <a:gdLst>
                <a:gd name="T0" fmla="*/ 338 w 21600"/>
                <a:gd name="T1" fmla="*/ 63 h 21600"/>
                <a:gd name="T2" fmla="*/ 91 w 21600"/>
                <a:gd name="T3" fmla="*/ 312 h 21600"/>
                <a:gd name="T4" fmla="*/ 338 w 21600"/>
                <a:gd name="T5" fmla="*/ 624 h 21600"/>
                <a:gd name="T6" fmla="*/ 581 w 21600"/>
                <a:gd name="T7" fmla="*/ 31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6 w 21600"/>
                <a:gd name="T13" fmla="*/ 2285 h 21600"/>
                <a:gd name="T14" fmla="*/ 16554 w 21600"/>
                <a:gd name="T15" fmla="*/ 136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4" name="AutoShape 23"/>
            <p:cNvSpPr>
              <a:spLocks noChangeArrowheads="1"/>
            </p:cNvSpPr>
            <p:nvPr/>
          </p:nvSpPr>
          <p:spPr bwMode="auto">
            <a:xfrm>
              <a:off x="1344" y="3168"/>
              <a:ext cx="432" cy="384"/>
            </a:xfrm>
            <a:custGeom>
              <a:avLst/>
              <a:gdLst>
                <a:gd name="T0" fmla="*/ 432 w 21600"/>
                <a:gd name="T1" fmla="*/ 192 h 21600"/>
                <a:gd name="T2" fmla="*/ 216 w 21600"/>
                <a:gd name="T3" fmla="*/ 384 h 21600"/>
                <a:gd name="T4" fmla="*/ 0 w 21600"/>
                <a:gd name="T5" fmla="*/ 192 h 21600"/>
                <a:gd name="T6" fmla="*/ 216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50 w 21600"/>
                <a:gd name="T13" fmla="*/ 8663 h 21600"/>
                <a:gd name="T14" fmla="*/ 19450 w 21600"/>
                <a:gd name="T15" fmla="*/ 129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5" name="AutoShape 26"/>
            <p:cNvSpPr>
              <a:spLocks noChangeArrowheads="1"/>
            </p:cNvSpPr>
            <p:nvPr/>
          </p:nvSpPr>
          <p:spPr bwMode="auto">
            <a:xfrm>
              <a:off x="3264" y="3264"/>
              <a:ext cx="615" cy="258"/>
            </a:xfrm>
            <a:prstGeom prst="rightArrow">
              <a:avLst>
                <a:gd name="adj1" fmla="val 50000"/>
                <a:gd name="adj2" fmla="val 5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26" name="Group 30"/>
          <p:cNvGrpSpPr>
            <a:grpSpLocks/>
          </p:cNvGrpSpPr>
          <p:nvPr/>
        </p:nvGrpSpPr>
        <p:grpSpPr bwMode="auto">
          <a:xfrm>
            <a:off x="685800" y="3429000"/>
            <a:ext cx="7696200" cy="1447800"/>
            <a:chOff x="240" y="1872"/>
            <a:chExt cx="4848" cy="912"/>
          </a:xfrm>
        </p:grpSpPr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2592" y="187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5" name="AutoShape 13"/>
            <p:cNvSpPr>
              <a:spLocks noChangeArrowheads="1"/>
            </p:cNvSpPr>
            <p:nvPr/>
          </p:nvSpPr>
          <p:spPr bwMode="auto">
            <a:xfrm>
              <a:off x="240" y="2112"/>
              <a:ext cx="720" cy="624"/>
            </a:xfrm>
            <a:custGeom>
              <a:avLst/>
              <a:gdLst>
                <a:gd name="T0" fmla="*/ 362 w 21600"/>
                <a:gd name="T1" fmla="*/ 63 h 21600"/>
                <a:gd name="T2" fmla="*/ 98 w 21600"/>
                <a:gd name="T3" fmla="*/ 312 h 21600"/>
                <a:gd name="T4" fmla="*/ 362 w 21600"/>
                <a:gd name="T5" fmla="*/ 624 h 21600"/>
                <a:gd name="T6" fmla="*/ 622 w 21600"/>
                <a:gd name="T7" fmla="*/ 31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85 h 21600"/>
                <a:gd name="T14" fmla="*/ 16560 w 21600"/>
                <a:gd name="T15" fmla="*/ 136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" name="AutoShape 16"/>
            <p:cNvSpPr>
              <a:spLocks noChangeArrowheads="1"/>
            </p:cNvSpPr>
            <p:nvPr/>
          </p:nvSpPr>
          <p:spPr bwMode="auto">
            <a:xfrm>
              <a:off x="2160" y="2112"/>
              <a:ext cx="708" cy="576"/>
            </a:xfrm>
            <a:custGeom>
              <a:avLst/>
              <a:gdLst>
                <a:gd name="T0" fmla="*/ 356 w 21600"/>
                <a:gd name="T1" fmla="*/ 58 h 21600"/>
                <a:gd name="T2" fmla="*/ 96 w 21600"/>
                <a:gd name="T3" fmla="*/ 288 h 21600"/>
                <a:gd name="T4" fmla="*/ 356 w 21600"/>
                <a:gd name="T5" fmla="*/ 576 h 21600"/>
                <a:gd name="T6" fmla="*/ 612 w 21600"/>
                <a:gd name="T7" fmla="*/ 28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4 w 21600"/>
                <a:gd name="T13" fmla="*/ 2288 h 21600"/>
                <a:gd name="T14" fmla="*/ 16566 w 21600"/>
                <a:gd name="T15" fmla="*/ 13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" name="AutoShape 18"/>
            <p:cNvSpPr>
              <a:spLocks noChangeArrowheads="1"/>
            </p:cNvSpPr>
            <p:nvPr/>
          </p:nvSpPr>
          <p:spPr bwMode="auto">
            <a:xfrm>
              <a:off x="4464" y="2160"/>
              <a:ext cx="624" cy="624"/>
            </a:xfrm>
            <a:custGeom>
              <a:avLst/>
              <a:gdLst>
                <a:gd name="T0" fmla="*/ 314 w 21600"/>
                <a:gd name="T1" fmla="*/ 63 h 21600"/>
                <a:gd name="T2" fmla="*/ 85 w 21600"/>
                <a:gd name="T3" fmla="*/ 312 h 21600"/>
                <a:gd name="T4" fmla="*/ 314 w 21600"/>
                <a:gd name="T5" fmla="*/ 624 h 21600"/>
                <a:gd name="T6" fmla="*/ 539 w 21600"/>
                <a:gd name="T7" fmla="*/ 31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4 w 21600"/>
                <a:gd name="T13" fmla="*/ 2285 h 21600"/>
                <a:gd name="T14" fmla="*/ 16546 w 21600"/>
                <a:gd name="T15" fmla="*/ 136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" name="AutoShape 21"/>
            <p:cNvSpPr>
              <a:spLocks noChangeArrowheads="1"/>
            </p:cNvSpPr>
            <p:nvPr/>
          </p:nvSpPr>
          <p:spPr bwMode="auto">
            <a:xfrm>
              <a:off x="1296" y="2112"/>
              <a:ext cx="480" cy="384"/>
            </a:xfrm>
            <a:custGeom>
              <a:avLst/>
              <a:gdLst>
                <a:gd name="T0" fmla="*/ 480 w 21600"/>
                <a:gd name="T1" fmla="*/ 192 h 21600"/>
                <a:gd name="T2" fmla="*/ 240 w 21600"/>
                <a:gd name="T3" fmla="*/ 384 h 21600"/>
                <a:gd name="T4" fmla="*/ 0 w 21600"/>
                <a:gd name="T5" fmla="*/ 192 h 21600"/>
                <a:gd name="T6" fmla="*/ 24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60 w 21600"/>
                <a:gd name="T13" fmla="*/ 8663 h 21600"/>
                <a:gd name="T14" fmla="*/ 19440 w 21600"/>
                <a:gd name="T15" fmla="*/ 129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" name="AutoShape 25"/>
            <p:cNvSpPr>
              <a:spLocks noChangeArrowheads="1"/>
            </p:cNvSpPr>
            <p:nvPr/>
          </p:nvSpPr>
          <p:spPr bwMode="auto">
            <a:xfrm>
              <a:off x="3273" y="2256"/>
              <a:ext cx="615" cy="258"/>
            </a:xfrm>
            <a:prstGeom prst="rightArrow">
              <a:avLst>
                <a:gd name="adj1" fmla="val 50000"/>
                <a:gd name="adj2" fmla="val 5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" name="Text Box 27"/>
            <p:cNvSpPr txBox="1">
              <a:spLocks noChangeArrowheads="1"/>
            </p:cNvSpPr>
            <p:nvPr/>
          </p:nvSpPr>
          <p:spPr bwMode="auto">
            <a:xfrm>
              <a:off x="528" y="1920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685800" y="2667000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7923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HƯỚNG DẪN TÌM HIỂU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172200"/>
            <a:ext cx="286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1.3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2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CÁCH PHA MÀU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A/ Màu bột: -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Dùng nước sạch và keo hoặc hồ dán pha loãng để trộn các màu với nhau sẽ tạo ra màu mới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- Nếu thay đổi các lượng màu pha trộn ,màu pha được sẽ có sắc màu thay đổi khác nhau.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B/ Màu nước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: - Dùng nước sạch pha các màu với nhau sẽ tạo ra màu mới .Khi pha cho lượng nước vừa phải ,tránh đặc quá hoặc loãng quá 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Nếu pha quá nhiều màu với nhau thì màu pha được sẽ bị xỉn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C/ Sáp màu và chì màu :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- Có thể vẽ chồng các màu lên nhau để tạo ra một màu khác.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6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393748"/>
            <a:ext cx="2667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3886200"/>
            <a:ext cx="26670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4766608"/>
            <a:ext cx="3717627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sỡ,lòe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loẹt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249" y="24825"/>
            <a:ext cx="883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HƯỚNG DẪN TÌM HIỂU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609600"/>
            <a:ext cx="3928449" cy="4103132"/>
            <a:chOff x="152400" y="609600"/>
            <a:chExt cx="3928449" cy="4103132"/>
          </a:xfrm>
        </p:grpSpPr>
        <p:grpSp>
          <p:nvGrpSpPr>
            <p:cNvPr id="39" name="Group 38"/>
            <p:cNvGrpSpPr/>
            <p:nvPr/>
          </p:nvGrpSpPr>
          <p:grpSpPr>
            <a:xfrm>
              <a:off x="309224" y="750583"/>
              <a:ext cx="3556736" cy="3364217"/>
              <a:chOff x="2533841" y="152400"/>
              <a:chExt cx="3556736" cy="38100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33841" y="152400"/>
                <a:ext cx="3556736" cy="3810000"/>
                <a:chOff x="2542504" y="457200"/>
                <a:chExt cx="3556736" cy="3810000"/>
              </a:xfrm>
            </p:grpSpPr>
            <p:sp>
              <p:nvSpPr>
                <p:cNvPr id="49" name="Hexagon 48"/>
                <p:cNvSpPr/>
                <p:nvPr/>
              </p:nvSpPr>
              <p:spPr>
                <a:xfrm>
                  <a:off x="3276600" y="1371600"/>
                  <a:ext cx="2133600" cy="19050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 rot="14587591">
                  <a:off x="2520587" y="2551074"/>
                  <a:ext cx="1034433" cy="9906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3787121" y="457200"/>
                  <a:ext cx="1127778" cy="9144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 rot="17948070">
                  <a:off x="2524713" y="1019115"/>
                  <a:ext cx="1099895" cy="1018253"/>
                </a:xfrm>
                <a:prstGeom prst="triangle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 rot="7240757">
                  <a:off x="5076089" y="2589840"/>
                  <a:ext cx="1036433" cy="995138"/>
                </a:xfrm>
                <a:prstGeom prst="triangl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 rot="10800000">
                  <a:off x="3733801" y="3276600"/>
                  <a:ext cx="1127778" cy="990600"/>
                </a:xfrm>
                <a:prstGeom prst="triangl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 rot="3773073">
                  <a:off x="5079410" y="1102525"/>
                  <a:ext cx="1064812" cy="974849"/>
                </a:xfrm>
                <a:prstGeom prst="triangle">
                  <a:avLst/>
                </a:prstGeom>
                <a:solidFill>
                  <a:srgbClr val="00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ight Arrow 35"/>
              <p:cNvSpPr/>
              <p:nvPr/>
            </p:nvSpPr>
            <p:spPr>
              <a:xfrm rot="12543494">
                <a:off x="3406814" y="1903417"/>
                <a:ext cx="1925719" cy="191331"/>
              </a:xfrm>
              <a:prstGeom prst="rightArrow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19589484">
                <a:off x="3316950" y="1924498"/>
                <a:ext cx="1981200" cy="190500"/>
              </a:xfrm>
              <a:prstGeom prst="rightArrow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wn Arrow 37"/>
              <p:cNvSpPr/>
              <p:nvPr/>
            </p:nvSpPr>
            <p:spPr>
              <a:xfrm>
                <a:off x="4235704" y="1068073"/>
                <a:ext cx="183896" cy="1905000"/>
              </a:xfrm>
              <a:prstGeom prst="downArrow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152400" y="609600"/>
              <a:ext cx="3870385" cy="3738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04800" y="3886200"/>
              <a:ext cx="3776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sz="2400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lang="en-US" sz="2400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túc</a:t>
              </a:r>
              <a:endParaRPr lang="en-US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4343400"/>
              <a:ext cx="28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1.4</a:t>
              </a:r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3248" y="609600"/>
            <a:ext cx="4758351" cy="5638800"/>
            <a:chOff x="4233248" y="609600"/>
            <a:chExt cx="4758351" cy="5638800"/>
          </a:xfrm>
        </p:grpSpPr>
        <p:grpSp>
          <p:nvGrpSpPr>
            <p:cNvPr id="9" name="Group 8"/>
            <p:cNvGrpSpPr/>
            <p:nvPr/>
          </p:nvGrpSpPr>
          <p:grpSpPr>
            <a:xfrm>
              <a:off x="4233249" y="691946"/>
              <a:ext cx="4614614" cy="5490476"/>
              <a:chOff x="4233249" y="691946"/>
              <a:chExt cx="4614614" cy="549047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7185772" y="1861163"/>
                <a:ext cx="1653428" cy="1275091"/>
                <a:chOff x="838200" y="4535128"/>
                <a:chExt cx="2057400" cy="191263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838200" y="4535128"/>
                  <a:ext cx="2057400" cy="100589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838200" y="5513719"/>
                  <a:ext cx="2057400" cy="934045"/>
                </a:xfrm>
                <a:prstGeom prst="rect">
                  <a:avLst/>
                </a:prstGeom>
                <a:solidFill>
                  <a:srgbClr val="00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7162800" y="3419883"/>
                <a:ext cx="1676401" cy="1292849"/>
                <a:chOff x="3505200" y="4480124"/>
                <a:chExt cx="2057401" cy="19317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505200" y="4480124"/>
                  <a:ext cx="2057400" cy="996750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505201" y="5476876"/>
                  <a:ext cx="2057400" cy="934961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7162800" y="4952999"/>
                <a:ext cx="1685063" cy="1229423"/>
                <a:chOff x="6315937" y="4598802"/>
                <a:chExt cx="2066063" cy="1637898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6315937" y="4598802"/>
                  <a:ext cx="2066063" cy="80435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315937" y="5403158"/>
                  <a:ext cx="2066063" cy="833542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4233249" y="691946"/>
                <a:ext cx="4605951" cy="1077218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Nêu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túc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4233248" y="609600"/>
              <a:ext cx="4758351" cy="563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400" y="5800211"/>
              <a:ext cx="28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1.5</a:t>
              </a:r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36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sz="32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04800" y="513594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</a:rPr>
              <a:t>Chốt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dịu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lẽo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gần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lục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lam.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74068"/>
            <a:ext cx="84582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55068"/>
            <a:ext cx="84582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736068"/>
            <a:ext cx="8382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762000"/>
            <a:ext cx="8077200" cy="3190220"/>
            <a:chOff x="533400" y="762000"/>
            <a:chExt cx="8077200" cy="3190220"/>
          </a:xfrm>
        </p:grpSpPr>
        <p:grpSp>
          <p:nvGrpSpPr>
            <p:cNvPr id="7198" name="Group 30"/>
            <p:cNvGrpSpPr>
              <a:grpSpLocks/>
            </p:cNvGrpSpPr>
            <p:nvPr/>
          </p:nvGrpSpPr>
          <p:grpSpPr bwMode="auto">
            <a:xfrm>
              <a:off x="609600" y="2590800"/>
              <a:ext cx="7924800" cy="914400"/>
              <a:chOff x="384" y="2928"/>
              <a:chExt cx="4848" cy="576"/>
            </a:xfrm>
          </p:grpSpPr>
          <p:grpSp>
            <p:nvGrpSpPr>
              <p:cNvPr id="7178" name="Group 25"/>
              <p:cNvGrpSpPr>
                <a:grpSpLocks/>
              </p:cNvGrpSpPr>
              <p:nvPr/>
            </p:nvGrpSpPr>
            <p:grpSpPr bwMode="auto">
              <a:xfrm>
                <a:off x="384" y="2928"/>
                <a:ext cx="4848" cy="288"/>
                <a:chOff x="288" y="2592"/>
                <a:chExt cx="4800" cy="288"/>
              </a:xfrm>
            </p:grpSpPr>
            <p:sp>
              <p:nvSpPr>
                <p:cNvPr id="7180" name="Rectangle 13"/>
                <p:cNvSpPr>
                  <a:spLocks noChangeArrowheads="1"/>
                </p:cNvSpPr>
                <p:nvPr/>
              </p:nvSpPr>
              <p:spPr bwMode="auto">
                <a:xfrm>
                  <a:off x="1056" y="2592"/>
                  <a:ext cx="1008" cy="288"/>
                </a:xfrm>
                <a:prstGeom prst="rect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8" y="2592"/>
                  <a:ext cx="816" cy="288"/>
                </a:xfrm>
                <a:prstGeom prst="rect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82" name="Rectangle 16"/>
                <p:cNvSpPr>
                  <a:spLocks noChangeArrowheads="1"/>
                </p:cNvSpPr>
                <p:nvPr/>
              </p:nvSpPr>
              <p:spPr bwMode="auto">
                <a:xfrm>
                  <a:off x="1854" y="2592"/>
                  <a:ext cx="864" cy="2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83" name="Rectangle 18"/>
                <p:cNvSpPr>
                  <a:spLocks noChangeArrowheads="1"/>
                </p:cNvSpPr>
                <p:nvPr/>
              </p:nvSpPr>
              <p:spPr bwMode="auto">
                <a:xfrm>
                  <a:off x="2688" y="2592"/>
                  <a:ext cx="864" cy="288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84" name="Rectangle 20"/>
                <p:cNvSpPr>
                  <a:spLocks noChangeArrowheads="1"/>
                </p:cNvSpPr>
                <p:nvPr/>
              </p:nvSpPr>
              <p:spPr bwMode="auto">
                <a:xfrm>
                  <a:off x="3552" y="2592"/>
                  <a:ext cx="816" cy="288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85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0" y="2592"/>
                  <a:ext cx="76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</p:grpSp>
          <p:sp>
            <p:nvSpPr>
              <p:cNvPr id="7179" name="Text Box 27"/>
              <p:cNvSpPr txBox="1">
                <a:spLocks noChangeArrowheads="1"/>
              </p:cNvSpPr>
              <p:nvPr/>
            </p:nvSpPr>
            <p:spPr bwMode="auto">
              <a:xfrm>
                <a:off x="384" y="3273"/>
                <a:ext cx="47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807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000000"/>
                  </a:solidFill>
                </a:rPr>
                <a:t>Tím</a:t>
              </a:r>
              <a:r>
                <a:rPr lang="en-US" sz="2400" dirty="0" smtClean="0">
                  <a:solidFill>
                    <a:srgbClr val="000000"/>
                  </a:solidFill>
                </a:rPr>
                <a:t>      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Chàm</a:t>
              </a:r>
              <a:r>
                <a:rPr lang="en-US" sz="2400" dirty="0" smtClean="0">
                  <a:solidFill>
                    <a:srgbClr val="000000"/>
                  </a:solidFill>
                </a:rPr>
                <a:t>    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Xanh</a:t>
              </a:r>
              <a:r>
                <a:rPr lang="en-US" sz="2400" dirty="0" smtClean="0">
                  <a:solidFill>
                    <a:srgbClr val="000000"/>
                  </a:solidFill>
                </a:rPr>
                <a:t> lam  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Xanh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đậm</a:t>
              </a:r>
              <a:r>
                <a:rPr lang="en-US" sz="2400" dirty="0" smtClean="0">
                  <a:solidFill>
                    <a:srgbClr val="000000"/>
                  </a:solidFill>
                </a:rPr>
                <a:t>  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Xanh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lục</a:t>
              </a:r>
              <a:r>
                <a:rPr lang="en-US" sz="2400" dirty="0" smtClean="0">
                  <a:solidFill>
                    <a:srgbClr val="000000"/>
                  </a:solidFill>
                </a:rPr>
                <a:t>   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Xanh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lá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mạ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74" name="Text Box 3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35972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197" name="Group 29"/>
            <p:cNvGrpSpPr>
              <a:grpSpLocks/>
            </p:cNvGrpSpPr>
            <p:nvPr/>
          </p:nvGrpSpPr>
          <p:grpSpPr bwMode="auto">
            <a:xfrm>
              <a:off x="533400" y="1219200"/>
              <a:ext cx="8001000" cy="990600"/>
              <a:chOff x="336" y="1488"/>
              <a:chExt cx="4848" cy="624"/>
            </a:xfrm>
          </p:grpSpPr>
          <p:grpSp>
            <p:nvGrpSpPr>
              <p:cNvPr id="7186" name="Group 23"/>
              <p:cNvGrpSpPr>
                <a:grpSpLocks/>
              </p:cNvGrpSpPr>
              <p:nvPr/>
            </p:nvGrpSpPr>
            <p:grpSpPr bwMode="auto">
              <a:xfrm>
                <a:off x="384" y="1488"/>
                <a:ext cx="4800" cy="288"/>
                <a:chOff x="240" y="1488"/>
                <a:chExt cx="4800" cy="288"/>
              </a:xfrm>
            </p:grpSpPr>
            <p:sp>
              <p:nvSpPr>
                <p:cNvPr id="7188" name="Rectangle 4"/>
                <p:cNvSpPr>
                  <a:spLocks noChangeArrowheads="1"/>
                </p:cNvSpPr>
                <p:nvPr/>
              </p:nvSpPr>
              <p:spPr bwMode="auto">
                <a:xfrm>
                  <a:off x="240" y="1488"/>
                  <a:ext cx="1008" cy="288"/>
                </a:xfrm>
                <a:prstGeom prst="rect">
                  <a:avLst/>
                </a:prstGeom>
                <a:solidFill>
                  <a:srgbClr val="A7140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89" name="Rectangle 5"/>
                <p:cNvSpPr>
                  <a:spLocks noChangeArrowheads="1"/>
                </p:cNvSpPr>
                <p:nvPr/>
              </p:nvSpPr>
              <p:spPr bwMode="auto">
                <a:xfrm>
                  <a:off x="1152" y="1488"/>
                  <a:ext cx="816" cy="288"/>
                </a:xfrm>
                <a:prstGeom prst="rect">
                  <a:avLst/>
                </a:prstGeom>
                <a:solidFill>
                  <a:srgbClr val="CA190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90" name="Rectangle 6"/>
                <p:cNvSpPr>
                  <a:spLocks noChangeArrowheads="1"/>
                </p:cNvSpPr>
                <p:nvPr/>
              </p:nvSpPr>
              <p:spPr bwMode="auto">
                <a:xfrm>
                  <a:off x="1968" y="1488"/>
                  <a:ext cx="768" cy="288"/>
                </a:xfrm>
                <a:prstGeom prst="rect">
                  <a:avLst/>
                </a:prstGeom>
                <a:solidFill>
                  <a:srgbClr val="F03E0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91" name="Rectangle 7"/>
                <p:cNvSpPr>
                  <a:spLocks noChangeArrowheads="1"/>
                </p:cNvSpPr>
                <p:nvPr/>
              </p:nvSpPr>
              <p:spPr bwMode="auto">
                <a:xfrm>
                  <a:off x="2736" y="1488"/>
                  <a:ext cx="768" cy="28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92" name="Rectangle 8"/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768" cy="28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  <p:sp>
              <p:nvSpPr>
                <p:cNvPr id="7193" name="Rectangle 9"/>
                <p:cNvSpPr>
                  <a:spLocks noChangeArrowheads="1"/>
                </p:cNvSpPr>
                <p:nvPr/>
              </p:nvSpPr>
              <p:spPr bwMode="auto">
                <a:xfrm>
                  <a:off x="4272" y="1488"/>
                  <a:ext cx="768" cy="288"/>
                </a:xfrm>
                <a:prstGeom prst="rect">
                  <a:avLst/>
                </a:prstGeom>
                <a:solidFill>
                  <a:srgbClr val="FFFB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</a:p>
              </p:txBody>
            </p:sp>
          </p:grpSp>
          <p:sp>
            <p:nvSpPr>
              <p:cNvPr id="7187" name="Text Box 26"/>
              <p:cNvSpPr txBox="1">
                <a:spLocks noChangeArrowheads="1"/>
              </p:cNvSpPr>
              <p:nvPr/>
            </p:nvSpPr>
            <p:spPr bwMode="auto">
              <a:xfrm>
                <a:off x="336" y="1824"/>
                <a:ext cx="48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dirty="0" err="1" smtClean="0">
                    <a:solidFill>
                      <a:srgbClr val="000000"/>
                    </a:solidFill>
                  </a:rPr>
                  <a:t>Đỏ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đậm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 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Đỏ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     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Đỏ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cam    Da cam     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Vàng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cam     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Vàng</a:t>
                </a:r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75" name="Text Box 32"/>
            <p:cNvSpPr txBox="1">
              <a:spLocks noChangeArrowheads="1"/>
            </p:cNvSpPr>
            <p:nvPr/>
          </p:nvSpPr>
          <p:spPr bwMode="auto">
            <a:xfrm>
              <a:off x="609600" y="762000"/>
              <a:ext cx="7924800" cy="46166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FF0000"/>
                  </a:solidFill>
                </a:rPr>
                <a:t>Bảng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nóng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9600" y="2133600"/>
              <a:ext cx="7924800" cy="461665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lạnh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3429000"/>
              <a:ext cx="2819400" cy="523220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1.6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37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201" grpId="0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ƯỜNG TIỂU HỌC ĐÔ THỊ VIỆT HƯNG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Bài hát: Hộp bút chì màu - Nguyễn Tôn Nghiêm.&amp;#x0D;&amp;#x0A;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HƯỚNG DẪN TÌM HIỂU&amp;quot;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75&quot;/&gt;&lt;/object&gt;&lt;object type=&quot;3&quot; unique_id=&quot;10008&quot;&gt;&lt;property id=&quot;20148&quot; value=&quot;5&quot;/&gt;&lt;property id=&quot;20300&quot; value=&quot;Slide 5 - &amp;quot;HƯỚNG DẪN TÌM HIỂU 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-Từ 2 màu cơ bản lần lượt pha trộn 2 màu với nhau ta được các màu như sau: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CÁCH PHA MÀU&amp;quot;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 - &amp;quot;HƯỚNG DẪN TÌM HIỂU&amp;quot;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 - &amp;quot;CÂU HỎI GỢI MỞ&amp;quot;&quot;/&gt;&lt;property id=&quot;20307&quot; value=&quot;274&quot;/&gt;&lt;/object&gt;&lt;object type=&quot;3&quot; unique_id=&quot;10015&quot;&gt;&lt;property id=&quot;20148&quot; value=&quot;5&quot;/&gt;&lt;property id=&quot;20300&quot; value=&quot;Slide 12 - &amp;quot;HƯỚNG DẪN THỰC HIỆN&amp;quot;&quot;/&gt;&lt;property id=&quot;20307&quot; value=&quot;277&quot;/&gt;&lt;/object&gt;&lt;object type=&quot;3&quot; unique_id=&quot;10016&quot;&gt;&lt;property id=&quot;20148&quot; value=&quot;5&quot;/&gt;&lt;property id=&quot;20300&quot; value=&quot;Slide 13 - &amp;quot;BÀI VẼ THAM KHẢO&amp;quot;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627</Words>
  <Application>Microsoft Office PowerPoint</Application>
  <PresentationFormat>On-screen Show (4:3)</PresentationFormat>
  <Paragraphs>84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Default Design</vt:lpstr>
      <vt:lpstr>1_Default Design</vt:lpstr>
      <vt:lpstr>2_Default Design</vt:lpstr>
      <vt:lpstr>3_Default Design</vt:lpstr>
      <vt:lpstr>4_Default Design</vt:lpstr>
      <vt:lpstr>6_Default Design</vt:lpstr>
      <vt:lpstr>TRƯỜNG TIỂU HỌC ĐÔ THỊ VIỆT HƯNG</vt:lpstr>
      <vt:lpstr>Bài hát: Hộp bút chì màu - Nguyễn Tôn Nghiêm. </vt:lpstr>
      <vt:lpstr>HƯỚNG DẪN TÌM HIỂU</vt:lpstr>
      <vt:lpstr>Slide 4</vt:lpstr>
      <vt:lpstr>HƯỚNG DẪN TÌM HIỂU </vt:lpstr>
      <vt:lpstr>-Từ 2 màu cơ bản lần lượt pha trộn 2 màu với nhau ta được các màu như sau:</vt:lpstr>
      <vt:lpstr>CÁCH PHA MÀU</vt:lpstr>
      <vt:lpstr>Slide 8</vt:lpstr>
      <vt:lpstr>HƯỚNG DẪN TÌM HIỂU</vt:lpstr>
      <vt:lpstr>Slide 10</vt:lpstr>
      <vt:lpstr>CÂU HỎI GỢI MỞ</vt:lpstr>
      <vt:lpstr>HƯỚNG DẪN THỰC HIỆN</vt:lpstr>
      <vt:lpstr>BÀI VẼ THAM KHẢO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ĐÔ THỊ VIỆT HƯNG</dc:title>
  <dc:creator>Microsoft</dc:creator>
  <cp:lastModifiedBy>Kim Anh</cp:lastModifiedBy>
  <cp:revision>67</cp:revision>
  <dcterms:created xsi:type="dcterms:W3CDTF">2016-08-31T08:30:41Z</dcterms:created>
  <dcterms:modified xsi:type="dcterms:W3CDTF">2016-09-11T15:52:07Z</dcterms:modified>
</cp:coreProperties>
</file>